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F7ECE-DFD1-47F3-B146-863A1356217F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32572-B041-4BA9-8D05-850290B52C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5116E-FD5E-4FA2-B172-A702AE60D615}" type="datetime1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9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CE5A8-92D8-4F87-9F77-968C7E128FC3}" type="datetime1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CCFF-AE55-42A6-8CCC-9D5D19F49714}" type="datetime1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7068-29A6-494F-8D8A-30416BB6D212}" type="datetime1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8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8517B-420C-4EAB-9E8E-1E086492522D}" type="datetime1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C1FC0-A711-42C1-A170-C67B7845EB74}" type="datetime1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1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87D2-5E24-4105-A6D5-E1A35CA2DF40}" type="datetime1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9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17E0-41EA-43EA-BEBF-87BA92D980B1}" type="datetime1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7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DBE-96B1-4904-B64F-7FB8A706ABB1}" type="datetime1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40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18BA-2A82-48DD-BD09-E9C7268E12B4}" type="datetime1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3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BAFD-BFAA-45C3-A5BA-671C60176655}" type="datetime1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6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5EDC-CAF5-4144-991A-A7A83A634006}" type="datetime1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D86E-4FD5-4585-BF47-95ECC94B5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132855"/>
            <a:ext cx="6858000" cy="137710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проекта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437112"/>
            <a:ext cx="6858000" cy="82068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Автор проекта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62344" y="44624"/>
            <a:ext cx="70461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Межрегиональный инновационный конвент СКФО</a:t>
            </a:r>
            <a:endParaRPr lang="ru-RU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950" y="2276872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2E67B1"/>
                </a:solidFill>
                <a:latin typeface="Cambria" panose="02040503050406030204" pitchFamily="18" charset="0"/>
              </a:rPr>
              <a:t>Выступающий Имя Отчество</a:t>
            </a:r>
            <a:r>
              <a:rPr lang="en-JM" altLang="ru-RU" sz="2000" b="1" dirty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en-JM" altLang="ru-RU" b="1" dirty="0">
                <a:latin typeface="Cambria" panose="02040503050406030204" pitchFamily="18" charset="0"/>
                <a:sym typeface="Symbol" panose="05050102010706020507" pitchFamily="18" charset="2"/>
              </a:rPr>
              <a:t></a:t>
            </a:r>
            <a:r>
              <a:rPr lang="en-JM" altLang="ru-RU" b="1" dirty="0"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latin typeface="Cambria" panose="02040503050406030204" pitchFamily="18" charset="0"/>
              </a:rPr>
              <a:t>должность, место работы (учебы)</a:t>
            </a:r>
            <a:endParaRPr lang="ru-RU" altLang="ru-RU" b="1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829" y="2701526"/>
            <a:ext cx="622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Cambria" panose="02040503050406030204" pitchFamily="18" charset="0"/>
              </a:rPr>
              <a:t>Научно-технический потенциал авторов проекта</a:t>
            </a:r>
            <a:r>
              <a:rPr lang="ru-RU" altLang="ru-RU" b="1" dirty="0" smtClean="0">
                <a:latin typeface="Cambria" panose="02040503050406030204" pitchFamily="18" charset="0"/>
              </a:rPr>
              <a:t>.</a:t>
            </a:r>
          </a:p>
          <a:p>
            <a:r>
              <a:rPr lang="ru-RU" altLang="ru-RU" b="1" dirty="0" smtClean="0">
                <a:latin typeface="Cambria" panose="02040503050406030204" pitchFamily="18" charset="0"/>
              </a:rPr>
              <a:t>Команда проекта </a:t>
            </a:r>
            <a:endParaRPr lang="ru-RU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257800" y="3406775"/>
            <a:ext cx="35052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</a:t>
            </a:r>
            <a:r>
              <a:rPr lang="en-JM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: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5257800" y="3787775"/>
            <a:ext cx="33528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Email:  </a:t>
            </a:r>
            <a:r>
              <a:rPr lang="en-JM" sz="1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	</a:t>
            </a:r>
            <a:endParaRPr lang="en-JM" sz="15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257800" y="4168775"/>
            <a:ext cx="3048000" cy="36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Телефон</a:t>
            </a:r>
            <a:r>
              <a:rPr lang="en-JM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:   </a:t>
            </a:r>
            <a:endParaRPr lang="en-JM" sz="1600" dirty="0">
              <a:latin typeface="Cambria" pitchFamily="18" charset="0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840760" cy="445486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latin typeface="Cambria" panose="02040503050406030204" pitchFamily="18" charset="0"/>
              </a:rPr>
              <a:t>Контактная информация</a:t>
            </a:r>
            <a:endParaRPr lang="en-JM" altLang="ru-RU" sz="24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2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z="1200" smtClean="0">
                <a:cs typeface="Arabic Typesetting" panose="03020402040406030203" pitchFamily="66" charset="-78"/>
              </a:rPr>
              <a:t>2</a:t>
            </a:fld>
            <a:endParaRPr lang="ru-RU" sz="1200" dirty="0">
              <a:cs typeface="Arabic Typesetting" panose="03020402040406030203" pitchFamily="66" charset="-78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53553" y="1772816"/>
            <a:ext cx="7338927" cy="352839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>
                <a:latin typeface="Cambria" panose="02040503050406030204" pitchFamily="18" charset="0"/>
              </a:rPr>
              <a:t>Состояние разработки проекта и степень </a:t>
            </a:r>
            <a:r>
              <a:rPr lang="ru-RU" altLang="ru-RU" sz="2200" dirty="0" smtClean="0">
                <a:latin typeface="Cambria" panose="02040503050406030204" pitchFamily="18" charset="0"/>
              </a:rPr>
              <a:t>его </a:t>
            </a:r>
            <a:r>
              <a:rPr lang="ru-RU" altLang="ru-RU" sz="2200" dirty="0">
                <a:latin typeface="Cambria" panose="02040503050406030204" pitchFamily="18" charset="0"/>
              </a:rPr>
              <a:t>завершенности </a:t>
            </a:r>
            <a:endParaRPr lang="ru-RU" altLang="ru-RU" sz="2200" dirty="0" smtClean="0">
              <a:latin typeface="Cambria" panose="02040503050406030204" pitchFamily="18" charset="0"/>
            </a:endParaRP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Cambria" panose="02040503050406030204" pitchFamily="18" charset="0"/>
              </a:rPr>
              <a:t>Личный вклад</a:t>
            </a:r>
            <a:endParaRPr lang="ru-RU" altLang="ru-RU" sz="2200" dirty="0">
              <a:latin typeface="Cambria" panose="02040503050406030204" pitchFamily="18" charset="0"/>
            </a:endParaRP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Cambria" panose="02040503050406030204" pitchFamily="18" charset="0"/>
              </a:rPr>
              <a:t>Перспектива коммерциализации результата</a:t>
            </a: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>
                <a:latin typeface="Cambria" panose="02040503050406030204" pitchFamily="18" charset="0"/>
              </a:rPr>
              <a:t>Степень завершенности </a:t>
            </a:r>
            <a:br>
              <a:rPr lang="ru-RU" altLang="ru-RU" sz="2200" dirty="0">
                <a:latin typeface="Cambria" panose="02040503050406030204" pitchFamily="18" charset="0"/>
              </a:rPr>
            </a:br>
            <a:r>
              <a:rPr lang="ru-RU" altLang="ru-RU" sz="2200" dirty="0">
                <a:latin typeface="Cambria" panose="02040503050406030204" pitchFamily="18" charset="0"/>
              </a:rPr>
              <a:t>проекта, достигнутые результаты </a:t>
            </a:r>
            <a:endParaRPr lang="ru-RU" altLang="ru-RU" sz="2200" dirty="0" smtClean="0">
              <a:latin typeface="Cambria" panose="02040503050406030204" pitchFamily="18" charset="0"/>
            </a:endParaRPr>
          </a:p>
          <a:p>
            <a:pPr marL="514350" indent="-514350">
              <a:lnSpc>
                <a:spcPct val="80000"/>
              </a:lnSpc>
              <a:buFont typeface="Calibri" panose="020F0502020204030204" pitchFamily="34" charset="0"/>
              <a:buAutoNum type="arabicPeriod"/>
            </a:pPr>
            <a:r>
              <a:rPr lang="ru-RU" altLang="ru-RU" sz="2200" dirty="0" smtClean="0">
                <a:latin typeface="Cambria" panose="02040503050406030204" pitchFamily="18" charset="0"/>
              </a:rPr>
              <a:t>Контактная информация</a:t>
            </a:r>
          </a:p>
          <a:p>
            <a:pPr marL="514350" indent="-514350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200" dirty="0" smtClean="0">
              <a:latin typeface="Cambria" panose="02040503050406030204" pitchFamily="18" charset="0"/>
            </a:endParaRPr>
          </a:p>
          <a:p>
            <a:pPr marL="514350" indent="-514350">
              <a:lnSpc>
                <a:spcPct val="80000"/>
              </a:lnSpc>
            </a:pPr>
            <a:endParaRPr lang="ru-RU" altLang="ru-RU" sz="2200" dirty="0" smtClean="0"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2344" y="44624"/>
            <a:ext cx="70461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Межрегиональный инновационный конвент СКФО</a:t>
            </a:r>
            <a:endParaRPr lang="ru-RU" sz="2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28600" y="629816"/>
            <a:ext cx="8286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latin typeface="Cambria" panose="02040503050406030204" pitchFamily="18" charset="0"/>
              </a:rPr>
              <a:t>Структура презентации</a:t>
            </a:r>
            <a:endParaRPr lang="ru-RU" altLang="ru-RU" sz="3200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1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16632"/>
            <a:ext cx="6377880" cy="493937"/>
          </a:xfrm>
        </p:spPr>
        <p:txBody>
          <a:bodyPr>
            <a:normAutofit/>
          </a:bodyPr>
          <a:lstStyle/>
          <a:p>
            <a:pPr lvl="0" defTabSz="914400">
              <a:lnSpc>
                <a:spcPct val="80000"/>
              </a:lnSpc>
              <a:spcBef>
                <a:spcPts val="0"/>
              </a:spcBef>
            </a:pPr>
            <a:r>
              <a:rPr lang="ru-RU" altLang="ru-RU" sz="2400" b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Актуальность идеи (проблематика)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3</a:t>
            </a:fld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8600" y="2195513"/>
            <a:ext cx="8915400" cy="1377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отдельном регионе, так и в России в целом.</a:t>
            </a:r>
            <a:endParaRPr lang="ru-RU" altLang="ru-RU" dirty="0" smtClean="0">
              <a:latin typeface="Cambria" panose="020405030504060302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74" y="5589240"/>
            <a:ext cx="8915400" cy="27781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Cambria" panose="02040503050406030204" pitchFamily="18" charset="0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4</a:t>
            </a:fld>
            <a:endParaRPr lang="ru-RU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95300" y="1916833"/>
            <a:ext cx="8648700" cy="4032448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7416" y="5517232"/>
            <a:ext cx="8915400" cy="27781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Cambria" panose="02040503050406030204" pitchFamily="18" charset="0"/>
                <a:ea typeface="+mj-ea"/>
                <a:cs typeface="+mj-cs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159023"/>
            <a:ext cx="6129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>
                <a:latin typeface="Cambria" panose="02040503050406030204" pitchFamily="18" charset="0"/>
              </a:rPr>
              <a:t>Обоснование научной новизны проекта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275040" cy="288032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80000"/>
              </a:lnSpc>
              <a:spcBef>
                <a:spcPts val="0"/>
              </a:spcBef>
            </a:pPr>
            <a:r>
              <a:rPr lang="ru-RU" altLang="ru-RU" sz="2200" b="1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Предлагаемое решение (конечный продукт)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988839"/>
            <a:ext cx="7886700" cy="4188123"/>
          </a:xfrm>
        </p:spPr>
        <p:txBody>
          <a:bodyPr/>
          <a:lstStyle/>
          <a:p>
            <a:pPr algn="just"/>
            <a:r>
              <a:rPr lang="ru-RU" altLang="ru-RU" dirty="0" smtClean="0">
                <a:latin typeface="Cambria" panose="02040503050406030204" pitchFamily="18" charset="0"/>
              </a:rPr>
              <a:t>Дайте информацию по продукту, который Вы будете создавать. Используйте фотографии продукта и/или схемы, поясняющие ключевые инновационные моменты продукта.  </a:t>
            </a:r>
            <a:endParaRPr lang="ru-RU" altLang="ru-RU" dirty="0" smtClean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5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7058" y="5589240"/>
            <a:ext cx="8915400" cy="277813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Cambria" panose="02040503050406030204" pitchFamily="18" charset="0"/>
                <a:ea typeface="+mj-ea"/>
                <a:cs typeface="+mj-cs"/>
              </a:rPr>
              <a:t>При оформлении данного слайда используйте иллюстрации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88770"/>
            <a:ext cx="8229600" cy="319761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Cambria" panose="02040503050406030204" pitchFamily="18" charset="0"/>
              </a:rPr>
              <a:t>перечисляются </a:t>
            </a:r>
            <a:r>
              <a:rPr lang="ru-RU" dirty="0" smtClean="0">
                <a:latin typeface="Cambria" panose="02040503050406030204" pitchFamily="18" charset="0"/>
              </a:rPr>
              <a:t>пройденные этапы реализации, в том числе выполнение научно-исследовательских работ: </a:t>
            </a:r>
          </a:p>
          <a:p>
            <a:pPr algn="just"/>
            <a:endParaRPr lang="ru-RU" dirty="0" smtClean="0">
              <a:latin typeface="Cambria" panose="02040503050406030204" pitchFamily="18" charset="0"/>
            </a:endParaRP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естественнонаучных проектов </a:t>
            </a:r>
            <a:r>
              <a:rPr lang="ru-RU" dirty="0" smtClean="0">
                <a:latin typeface="Cambria" panose="02040503050406030204" pitchFamily="18" charset="0"/>
              </a:rPr>
              <a:t>– проведение экспериментов, публикация их результатов, изготовление опытного образца и экспериментальной технологической линии (установки), проведение исследования рынка, составление бизнес-плана;  </a:t>
            </a: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- </a:t>
            </a:r>
            <a:r>
              <a:rPr lang="ru-RU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гуманитарных, экономических и правовых проектов</a:t>
            </a:r>
            <a:r>
              <a:rPr lang="ru-RU" dirty="0" smtClean="0">
                <a:latin typeface="Cambria" panose="02040503050406030204" pitchFamily="18" charset="0"/>
              </a:rPr>
              <a:t> – подготовка и написание научных статей, монографий, проектов решений, проведение исследования социальной среды и т.п.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27584" y="5552092"/>
            <a:ext cx="8013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Cambria" panose="02040503050406030204" pitchFamily="18" charset="0"/>
              <a:buChar char="⫿"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-1519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Состояние </a:t>
            </a:r>
            <a:r>
              <a:rPr lang="ru-RU" sz="2000" b="1" dirty="0">
                <a:latin typeface="Cambria" panose="02040503050406030204" pitchFamily="18" charset="0"/>
              </a:rPr>
              <a:t>разработки проекта и степень его завершенности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"/>
            <a:ext cx="8856984" cy="6206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Cambria" panose="02040503050406030204" pitchFamily="18" charset="0"/>
              </a:rPr>
              <a:t>Личный </a:t>
            </a:r>
            <a:r>
              <a:rPr lang="ru-RU" sz="2400" b="1" dirty="0" smtClean="0">
                <a:latin typeface="Cambria" panose="02040503050406030204" pitchFamily="18" charset="0"/>
              </a:rPr>
              <a:t>вклад автора (</a:t>
            </a:r>
            <a:r>
              <a:rPr lang="ru-RU" sz="2400" b="1" dirty="0" err="1" smtClean="0">
                <a:latin typeface="Cambria" panose="02040503050406030204" pitchFamily="18" charset="0"/>
              </a:rPr>
              <a:t>ов</a:t>
            </a:r>
            <a:r>
              <a:rPr lang="ru-RU" sz="2400" b="1" dirty="0" smtClean="0">
                <a:latin typeface="Cambria" panose="02040503050406030204" pitchFamily="18" charset="0"/>
              </a:rPr>
              <a:t>) </a:t>
            </a:r>
            <a:r>
              <a:rPr lang="ru-RU" sz="2400" b="1" dirty="0" smtClean="0">
                <a:latin typeface="Cambria" panose="02040503050406030204" pitchFamily="18" charset="0"/>
              </a:rPr>
              <a:t>заявки </a:t>
            </a:r>
            <a:br>
              <a:rPr lang="ru-RU" sz="2400" b="1" dirty="0" smtClean="0">
                <a:latin typeface="Cambria" panose="02040503050406030204" pitchFamily="18" charset="0"/>
              </a:rPr>
            </a:br>
            <a:r>
              <a:rPr lang="ru-RU" sz="2400" b="1" dirty="0" smtClean="0">
                <a:latin typeface="Cambria" panose="02040503050406030204" pitchFamily="18" charset="0"/>
              </a:rPr>
              <a:t>в </a:t>
            </a:r>
            <a:r>
              <a:rPr lang="ru-RU" sz="2400" b="1" dirty="0" smtClean="0">
                <a:latin typeface="Cambria" panose="02040503050406030204" pitchFamily="18" charset="0"/>
              </a:rPr>
              <a:t>разработку проекта </a:t>
            </a:r>
            <a:endParaRPr lang="ru-RU" sz="2400" b="1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mbria" panose="02040503050406030204" pitchFamily="18" charset="0"/>
              </a:rPr>
              <a:t>какую работу продел лично автор по заданию руководителя или по своей инициативе (эксперименты, опросы, обзор научной литературы, поиск и анализ источников, доклады о результатах на научных мероприятиях и др. виды работы</a:t>
            </a:r>
            <a:r>
              <a:rPr lang="ru-RU" dirty="0" smtClean="0">
                <a:latin typeface="Cambria" panose="02040503050406030204" pitchFamily="18" charset="0"/>
              </a:rPr>
              <a:t>)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ambria" panose="02040503050406030204" pitchFamily="18" charset="0"/>
              </a:rPr>
              <a:t>сфера применения результатов: сферы экономики, бизнеса; социальные сферы – образование, здравоохранение, социальное обеспечение; коммерческие перспективы  - указать возможность получения прибыли (если проект можно коммерциализировать) </a:t>
            </a:r>
          </a:p>
          <a:p>
            <a:r>
              <a:rPr lang="ru-RU" sz="2000" dirty="0" smtClean="0">
                <a:latin typeface="Cambria" panose="02040503050406030204" pitchFamily="18" charset="0"/>
              </a:rPr>
              <a:t>возможные заказчики, заинтересованные в результатах проекта:  промышленные предприятия, бизнес-компании, органы власти, общественные группы 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88640"/>
            <a:ext cx="676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8600" y="5661248"/>
            <a:ext cx="8915400" cy="27781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Cambria" panose="02040503050406030204" pitchFamily="18" charset="0"/>
                <a:ea typeface="+mj-ea"/>
                <a:cs typeface="+mj-cs"/>
              </a:rPr>
              <a:t>При оформлении данного слайда используйте иллюстрации (фото)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86"/>
            <a:ext cx="6948264" cy="543594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Cambria" panose="02040503050406030204" pitchFamily="18" charset="0"/>
              </a:rPr>
              <a:t>Степень </a:t>
            </a:r>
            <a:r>
              <a:rPr lang="ru-RU" sz="2200" b="1" dirty="0" smtClean="0">
                <a:latin typeface="Cambria" panose="02040503050406030204" pitchFamily="18" charset="0"/>
              </a:rPr>
              <a:t>завершенности </a:t>
            </a:r>
            <a:br>
              <a:rPr lang="ru-RU" sz="2200" b="1" dirty="0" smtClean="0">
                <a:latin typeface="Cambria" panose="02040503050406030204" pitchFamily="18" charset="0"/>
              </a:rPr>
            </a:br>
            <a:r>
              <a:rPr lang="ru-RU" sz="2200" b="1" dirty="0" smtClean="0">
                <a:latin typeface="Cambria" panose="02040503050406030204" pitchFamily="18" charset="0"/>
              </a:rPr>
              <a:t>проекта, достигнутые результаты </a:t>
            </a:r>
            <a:endParaRPr lang="ru-RU" sz="2200" b="1" dirty="0"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для естественнонаучных</a:t>
            </a:r>
            <a:r>
              <a:rPr lang="ru-RU" dirty="0" smtClean="0"/>
              <a:t> проектов – возможность получения патента, изготовления опытного образца, подготовки и освоения серийного производства продукта, полученного в результате разработки проекта, либо применение результатов, полученных в результате разработки проекта, в дальнейших исследованиях, в образовательном процессе;  </a:t>
            </a:r>
          </a:p>
          <a:p>
            <a:r>
              <a:rPr lang="ru-RU" dirty="0" smtClean="0"/>
              <a:t>- </a:t>
            </a:r>
            <a:r>
              <a:rPr lang="ru-RU" dirty="0" smtClean="0">
                <a:solidFill>
                  <a:srgbClr val="FF0000"/>
                </a:solidFill>
              </a:rPr>
              <a:t>для гуманитарных</a:t>
            </a:r>
            <a:r>
              <a:rPr lang="ru-RU" dirty="0" smtClean="0"/>
              <a:t>, экономических и правовых проектов – примеры или перспективы применения результатов, полученных в результате разработки проекта в деятельности общественных и государственных институтов, в образовательном процессе, в дальнейших исследованиях, вклад в улучшение социальной среды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D86E-4FD5-4585-BF47-95ECC94B500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479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Calibri</vt:lpstr>
      <vt:lpstr>Calibri Light</vt:lpstr>
      <vt:lpstr>Cambria</vt:lpstr>
      <vt:lpstr>Symbol</vt:lpstr>
      <vt:lpstr>Тема Office</vt:lpstr>
      <vt:lpstr>Название проекта Номинация конкурса</vt:lpstr>
      <vt:lpstr>Презентация PowerPoint</vt:lpstr>
      <vt:lpstr>Актуальность идеи (проблематика)</vt:lpstr>
      <vt:lpstr>Презентация PowerPoint</vt:lpstr>
      <vt:lpstr>Предлагаемое решение (конечный продукт)</vt:lpstr>
      <vt:lpstr>Презентация PowerPoint</vt:lpstr>
      <vt:lpstr>Личный вклад автора (ов) заявки  в разработку проекта </vt:lpstr>
      <vt:lpstr>Презентация PowerPoint</vt:lpstr>
      <vt:lpstr>Степень завершенности  проекта, достигнутые результаты 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и  номинация конкурса</dc:title>
  <dc:creator>Фарида</dc:creator>
  <cp:lastModifiedBy>Фарид</cp:lastModifiedBy>
  <cp:revision>10</cp:revision>
  <dcterms:created xsi:type="dcterms:W3CDTF">2017-12-07T14:18:59Z</dcterms:created>
  <dcterms:modified xsi:type="dcterms:W3CDTF">2017-12-08T11:06:20Z</dcterms:modified>
</cp:coreProperties>
</file>