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75" r:id="rId5"/>
    <p:sldId id="277" r:id="rId6"/>
    <p:sldId id="276" r:id="rId7"/>
    <p:sldId id="278" r:id="rId8"/>
    <p:sldId id="279" r:id="rId9"/>
    <p:sldId id="28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0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7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4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1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5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9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1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FD72-791C-4A3E-B8BD-0CA35351EFA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A07B-6E36-45C4-BA65-2BE1481BA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08831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</a:t>
            </a:r>
            <a:endParaRPr lang="ru-RU" sz="45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343" y="188640"/>
            <a:ext cx="8784976" cy="7200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НОЦ «Химия и химическая технология»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1\Desktop\Л\20160518_10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96029"/>
            <a:ext cx="2664296" cy="19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Л\20160518_10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4" y="4973567"/>
            <a:ext cx="3009926" cy="18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Конференция\20160421_141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10" y="2780928"/>
            <a:ext cx="2796790" cy="19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em.dgu.ru/Content/files/20160325_105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3" y="2862513"/>
            <a:ext cx="30227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hem.dgu.ru/Content/files/20160325_1053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821739"/>
            <a:ext cx="2773414" cy="19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343" y="764704"/>
            <a:ext cx="8799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itchFamily="18" charset="0"/>
              </a:rPr>
              <a:t>Обладая современной материально-технической базой и кадровым потенциалом </a:t>
            </a:r>
            <a:r>
              <a:rPr lang="ru-RU" dirty="0" smtClean="0">
                <a:latin typeface="Georgia" pitchFamily="18" charset="0"/>
              </a:rPr>
              <a:t>НОЦ «Химия и химическая технология» Дагестанского </a:t>
            </a:r>
            <a:r>
              <a:rPr lang="ru-RU" dirty="0">
                <a:latin typeface="Georgia" pitchFamily="18" charset="0"/>
              </a:rPr>
              <a:t>Государственного университета является одним из ведущих учебно-научных центров </a:t>
            </a:r>
            <a:r>
              <a:rPr lang="ru-RU" dirty="0" smtClean="0">
                <a:latin typeface="Georgia" pitchFamily="18" charset="0"/>
              </a:rPr>
              <a:t>по </a:t>
            </a:r>
            <a:r>
              <a:rPr lang="ru-RU" dirty="0">
                <a:latin typeface="Georgia" pitchFamily="18" charset="0"/>
              </a:rPr>
              <a:t>подготовке специалистов-химиков широкого профиля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К услугам студентов просторные лекционные залы оснащенные мультимедийным оборудованием и интерактивными досками, компьютерный класс, кабинет иностранных языков, учебные, научные лаборатории.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7" name="Picture 9" descr="C:\Users\1\Desktop\Л\20160518_100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5554"/>
            <a:ext cx="26873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6412246"/>
            <a:ext cx="167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аудитория 38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5960" y="4293096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аудитория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36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4293096"/>
            <a:ext cx="167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аудитория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6186790"/>
            <a:ext cx="2605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компьютерный класс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344" y="5013176"/>
            <a:ext cx="3544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кабинет иностранных языков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8702"/>
            <a:ext cx="9169637" cy="6906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92796"/>
            <a:ext cx="8496944" cy="320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5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5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Методики </a:t>
            </a:r>
            <a:r>
              <a:rPr lang="ru-RU" sz="1500" b="1" dirty="0">
                <a:solidFill>
                  <a:schemeClr val="tx1"/>
                </a:solidFill>
                <a:latin typeface="Georgia" pitchFamily="18" charset="0"/>
              </a:rPr>
              <a:t>исследования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Лаборатории НОЦ «Химия и химическая технология» располагают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комплексом аналитико-измерительных методик, в том числе: </a:t>
            </a:r>
            <a:endParaRPr lang="ru-RU" sz="15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комплекс методик определения качественного/количественного содержания различных металлов и неметаллов в реальных объектах с использованием методов атомно-абсорбционной спектрометрии;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комплекс методик выполнения измерений массовых концентрации нефтепродуктов в пробах природных, питьевых и сточных вод с использованием методов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спектрофотометрии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и высокоэффективной жидкостной хроматографии;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комплекс методик измерения степени загрязнения различных проб почвы, водной и воздушной среды нефтепродуктами и их производными (фенолы, СПАВ), тяжелыми металлами на основе данных масс-спектрометрии и хроматографии.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комплекс методик сверхкритической флюидной экстракции для извлечения без деструкции из растительного сырья различных вкусовых и ароматических компонентов в пищевой и косметической промышленности.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комплекс методик электрофоретических измерений растворов электролитов, активности ионов в водных растворах, концентрации одно- и двух валентных анионов и катионов (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Cl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-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Br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-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, I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-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NO3, S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2-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K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+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Na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+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(Ca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2+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Mg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+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), Ag</a:t>
            </a:r>
            <a:r>
              <a:rPr lang="ru-RU" sz="1500" baseline="30000" dirty="0">
                <a:solidFill>
                  <a:schemeClr val="tx1"/>
                </a:solidFill>
                <a:latin typeface="Georgia" pitchFamily="18" charset="0"/>
              </a:rPr>
              <a:t>2+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),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окислительно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-восстановительных потенциалов электродных систем в целях аналитического контроля воды, пищевых продуктов и сырья,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фарм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и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ветпрепаратов</a:t>
            </a: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комплекс методик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пробоподготовки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путем разложения металлов, сплавов, горных пород, стекла, шлаков, пластиков, продуктов питания, нефтепродуктов, почвы и биологических объектов в присутствии микроволнового поля под контролируемым высоким давлением и высокой температуры.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Georgia" pitchFamily="18" charset="0"/>
              </a:rPr>
            </a:b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14" y="0"/>
            <a:ext cx="9308831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</a:t>
            </a:r>
            <a:endParaRPr lang="ru-RU" sz="45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343" y="188640"/>
            <a:ext cx="8784976" cy="1224136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химии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343" y="2636912"/>
            <a:ext cx="386761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Учебные лаборатории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№№ 3-3; 3-13;14;16; 19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Предназначены для проведения лабораторных занятий среди студентов химического факультета по направлениям подготовки: 04.03.01. Химия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бакалавриат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), 04.04.01 Химия (магистратура), 04.05.01 Фундаментальная и прикладная химия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1\Desktop\Л\20160518_101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Л\IMG-20160518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1706"/>
            <a:ext cx="2953832" cy="19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Л\20160518_111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94" y="4621706"/>
            <a:ext cx="2664296" cy="19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Л\20160518_111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5" y="4621706"/>
            <a:ext cx="2674377" cy="19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931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84976" cy="7920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химии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ПНИЛ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Аналит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-тест»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343" y="764704"/>
            <a:ext cx="854813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Лаборатория атомно-абсорбционной спектрометрии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http://ckpac.dgu.ru/pic/lab3/cont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1153"/>
            <a:ext cx="3528392" cy="309634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851920" y="1700808"/>
            <a:ext cx="5184576" cy="360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Оснащена атомно-абсорбционным спектрометром contrAA-700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600" dirty="0" err="1" smtClean="0">
                <a:solidFill>
                  <a:schemeClr val="tx1"/>
                </a:solidFill>
                <a:latin typeface="Georgia" pitchFamily="18" charset="0"/>
              </a:rPr>
              <a:t>Analytik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Jena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AG, Германия).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ААС contrAA-700 представляет собой высокоточный атомно-абсорбционный спектрометр с источником излучения непрерывного спектра, предназначенный для проведения последовательного микроанализа качественного/количественного содержания металлов и неметаллов в жидких и растворенных образцах с использованием пламенного метода,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гидридного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метода и метода графитовой трубки. 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157192"/>
            <a:ext cx="871296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Дополнительно в комплексе с </a:t>
            </a:r>
            <a:r>
              <a:rPr lang="ru-RU" dirty="0" err="1">
                <a:solidFill>
                  <a:schemeClr val="tx1"/>
                </a:solidFill>
                <a:latin typeface="Georgia" pitchFamily="18" charset="0"/>
              </a:rPr>
              <a:t>автосемплером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 ААС contrAA-700 может применяться как автоматический многоэлементный анализатор для проведения стандартных анализов. </a:t>
            </a:r>
          </a:p>
        </p:txBody>
      </p:sp>
    </p:spTree>
    <p:extLst>
      <p:ext uri="{BB962C8B-B14F-4D97-AF65-F5344CB8AC3E}">
        <p14:creationId xmlns:p14="http://schemas.microsoft.com/office/powerpoint/2010/main" val="16717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931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624"/>
            <a:ext cx="8784976" cy="7920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химии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ПНИЛ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Аналит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-тест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»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343" y="584684"/>
            <a:ext cx="854813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Лаборатория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сверхкритической флюидной экстракции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340768"/>
            <a:ext cx="4860032" cy="320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Оснащена лабораторной экстракционной системой </a:t>
            </a:r>
            <a:r>
              <a:rPr lang="ru-RU" sz="1500" b="1" dirty="0">
                <a:solidFill>
                  <a:schemeClr val="tx1"/>
                </a:solidFill>
                <a:latin typeface="Georgia" pitchFamily="18" charset="0"/>
              </a:rPr>
              <a:t>SFE1000M1-FMC50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Waters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США). </a:t>
            </a:r>
            <a:endParaRPr lang="ru-RU" sz="15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Экстракционная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система, основанная на методе сверхкритической флюидной экстракции, предназначена для выделения целевых компонент из различных матриц или очистки нерастворимых в СК-CO2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субстракций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от нецелевых продуктов, где в качестве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экстрагента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используется диоксид углерода, имеющий относительно невысокие критические параметры: температура – 31 °С и давление – 73 атм. </a:t>
            </a:r>
            <a:endParaRPr lang="ru-RU" sz="15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Экстракционная система SFE1000M1-FMC50 на основе сверхкритических </a:t>
            </a: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технологии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имеет широкое применение в том числе: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653136"/>
            <a:ext cx="871296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в фармацевтической и химической промышленности для синтеза и получения полимерных материалов, регенерация дорогих сорбентов и катализаторов, очистке сточных вод и др.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в электронной промышленности для получения микрочастиц,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наночастиц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и нанесения </a:t>
            </a:r>
            <a:r>
              <a:rPr lang="ru-RU" sz="1500" dirty="0" err="1" smtClean="0">
                <a:solidFill>
                  <a:schemeClr val="tx1"/>
                </a:solidFill>
                <a:latin typeface="Georgia" pitchFamily="18" charset="0"/>
              </a:rPr>
              <a:t>тонкослоиных</a:t>
            </a: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покрытий;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в радиохимии для извлечения остатков радиоактивных элементов из отработанных руд, проводят дезактивацию почвы, зараженной радиоактивными отходами.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 в аналитической химии при извлечении из почвы и воды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полихлорированных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бифенилов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дибензо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-п-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диоксинов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, полициклических ароматических углеводородов, фенольных соединений — феноксиуксусной и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феноксибензойной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кислот и ароматических полициклических и хлорированных углеводородов и др. </a:t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endParaRPr 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2" name="Рисунок 11" descr="http://ckpac.dgu.ru/pic/lab3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456384" cy="2952328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293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931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624"/>
            <a:ext cx="8784976" cy="7920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химии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343" y="656692"/>
            <a:ext cx="854813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Лаборатория сверхкритической флюидной экстракции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528900"/>
            <a:ext cx="2987824" cy="320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Оснащена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системой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микроволновой </a:t>
            </a:r>
            <a:r>
              <a:rPr lang="ru-RU" sz="1600" b="1" dirty="0" err="1">
                <a:solidFill>
                  <a:schemeClr val="tx1"/>
                </a:solidFill>
                <a:latin typeface="Georgia" pitchFamily="18" charset="0"/>
              </a:rPr>
              <a:t>пробоподготовки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Georgia" pitchFamily="18" charset="0"/>
              </a:rPr>
              <a:t>TOPwave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 IV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Analytik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Jena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AG, Германия). Система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пробоподготовки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предназначена для разложении металлов, сплавов, горных пород, стекла, шлаков, пластиков, продуктов питания, нефтепродуктов, почвы и биологических объектов в присутствии микроволнового поля под контролируемым высоким давлением и высокой температуры. </a:t>
            </a:r>
          </a:p>
          <a:p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Georgia" pitchFamily="18" charset="0"/>
              </a:rPr>
            </a:b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" name="Рисунок 7" descr="http://ckpac.dgu.ru/pic/lab3/t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921986"/>
            <a:ext cx="4860032" cy="3811270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8543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931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624"/>
            <a:ext cx="8784976" cy="7920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химии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343" y="512676"/>
            <a:ext cx="854813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Лаборатория хроматографии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736812"/>
            <a:ext cx="4139952" cy="320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Оснащена </a:t>
            </a:r>
            <a:r>
              <a:rPr lang="ru-RU" sz="1600" b="1" dirty="0" err="1" smtClean="0">
                <a:solidFill>
                  <a:schemeClr val="tx1"/>
                </a:solidFill>
                <a:latin typeface="Georgia" pitchFamily="18" charset="0"/>
              </a:rPr>
              <a:t>хроматомасс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-спектрометром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МАЭСТРО ГХ 7820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Agilent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Technologies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, США).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Спектрометр МАЭСТРО ГХ 7820 является газовым хроматографом с пламенно-ионизационным и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масс-селективным детекторами,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предназначенным для проведения процесса газовой хроматографии с целью качественного и количественного анализа смесей органических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веществ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, выделения из этих смесей чистых компонентов и узких фракций. </a:t>
            </a:r>
          </a:p>
        </p:txBody>
      </p:sp>
      <p:pic>
        <p:nvPicPr>
          <p:cNvPr id="8" name="Picture 2" descr="G:\на сайт\DSCN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068452" cy="489599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931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624"/>
            <a:ext cx="8784976" cy="7920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химии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343" y="584684"/>
            <a:ext cx="854813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Лаборатория хроматографии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664804"/>
            <a:ext cx="4139952" cy="320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Оснащена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высокоэффективным жидкостным хроматографом </a:t>
            </a:r>
            <a:r>
              <a:rPr lang="ru-RU" sz="1600" b="1" dirty="0" err="1">
                <a:solidFill>
                  <a:schemeClr val="tx1"/>
                </a:solidFill>
                <a:latin typeface="Georgia" pitchFamily="18" charset="0"/>
              </a:rPr>
              <a:t>Agilent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 1220 </a:t>
            </a:r>
            <a:r>
              <a:rPr lang="ru-RU" sz="1600" b="1" dirty="0" err="1">
                <a:solidFill>
                  <a:schemeClr val="tx1"/>
                </a:solidFill>
                <a:latin typeface="Georgia" pitchFamily="18" charset="0"/>
              </a:rPr>
              <a:t>Infinity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Agilent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Technologies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, США). Прибор предназначен для высокоэффективной жидкостной хроматографии органических и неорганических соединений, заключающейся в разделении веществ вследствие различного распределения между подвижной и неподвижной фазами с последующей регистрацией спектрофотометрическим детектором в диапазоне длин волн 180-600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нм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и пределом детектирования 0.001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нг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по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бензапирену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и антрацену.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41168"/>
            <a:ext cx="871296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Важной особенностью прибора является идентификация и определение до 5000 компонентов разделяемых анализируемых смесей при автоматической компенсации нестабильности и дрейфа параметров, погрешностей </a:t>
            </a:r>
            <a:r>
              <a:rPr lang="ru-RU" sz="1600" dirty="0" err="1" smtClean="0">
                <a:solidFill>
                  <a:schemeClr val="tx1"/>
                </a:solidFill>
                <a:latin typeface="Georgia" pitchFamily="18" charset="0"/>
              </a:rPr>
              <a:t>пробоподготовки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и ввода пробы методом внутреннего стандарта.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" name="Рисунок 8" descr="http://ckpac.dgu.ru/pic/lab3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" y="1196752"/>
            <a:ext cx="4176463" cy="4176464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1415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931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624"/>
            <a:ext cx="8784976" cy="7920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химии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343" y="584684"/>
            <a:ext cx="854813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Лаборатория физико-химических методов анализа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1196752"/>
            <a:ext cx="4644008" cy="320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Оснащена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системой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капиллярного электрофореза Капель-105М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(ГК «ЛЮМЭКС», РФ). Прибор предназначен для выполнения измерений массовых концентраций таких анионов как хлорид-ионов, нитрит-ионов, сульфат-ионов, нитрат-ионов, фторид-ионов, фосфат-ионов, а также катионов калия, натрия, лития, магния, кальция, аммония, стронция и бария в пробах природных, питьевых и очищенных сточных пробах природных, питьевых и очищенных сточных вод.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81128"/>
            <a:ext cx="489654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Georgia" pitchFamily="18" charset="0"/>
              </a:rPr>
              <a:t>Оснащена 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анализатором жидкости </a:t>
            </a:r>
            <a:r>
              <a:rPr lang="ru-RU" sz="1500" b="1" dirty="0" err="1" smtClean="0">
                <a:solidFill>
                  <a:schemeClr val="tx1"/>
                </a:solidFill>
                <a:latin typeface="Georgia" pitchFamily="18" charset="0"/>
              </a:rPr>
              <a:t>флюорат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 -02-3М (</a:t>
            </a:r>
            <a:r>
              <a:rPr lang="ru-RU" sz="1500" b="1" dirty="0" err="1" smtClean="0">
                <a:solidFill>
                  <a:schemeClr val="tx1"/>
                </a:solidFill>
                <a:latin typeface="Georgia" pitchFamily="18" charset="0"/>
              </a:rPr>
              <a:t>Люмекс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, Россия)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Прибор предназначен для определения общего содержания органических веществ, поверхностно-активных веществ, нефтепродуктов, бора, селена и мышьяка в водных объектах.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" name="Рисунок 7" descr="http://ckpac.dgu.ru/pic/lab3/ka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816423" cy="3163198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74" name="Picture 2" descr="C:\Users\1\Desktop\Л\20160517_122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9" y="4365104"/>
            <a:ext cx="36004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931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624"/>
            <a:ext cx="8784976" cy="7920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Кафедра аналитической и фармацевтической химии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343" y="512676"/>
            <a:ext cx="8548137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Лаборатория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спектрофотометрии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80728"/>
            <a:ext cx="5436096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Оснащена двухлучевым спектрофотометром </a:t>
            </a:r>
            <a:r>
              <a:rPr lang="ru-RU" sz="1500" b="1" dirty="0" err="1">
                <a:solidFill>
                  <a:schemeClr val="tx1"/>
                </a:solidFill>
                <a:latin typeface="Georgia" pitchFamily="18" charset="0"/>
              </a:rPr>
              <a:t>Specord</a:t>
            </a:r>
            <a:r>
              <a:rPr lang="ru-RU" sz="1500" b="1" dirty="0">
                <a:solidFill>
                  <a:schemeClr val="tx1"/>
                </a:solidFill>
                <a:latin typeface="Georgia" pitchFamily="18" charset="0"/>
              </a:rPr>
              <a:t> 210 </a:t>
            </a:r>
            <a:r>
              <a:rPr lang="ru-RU" sz="1500" b="1" dirty="0" err="1">
                <a:solidFill>
                  <a:schemeClr val="tx1"/>
                </a:solidFill>
                <a:latin typeface="Georgia" pitchFamily="18" charset="0"/>
              </a:rPr>
              <a:t>Plus</a:t>
            </a:r>
            <a:r>
              <a:rPr lang="ru-RU" sz="1500" b="1" dirty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Analytik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Jena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AG, Германия). Прибор предназначен для проведения качественного/количественного фотометрического анализа в диапазоне длин волн 190-1100 </a:t>
            </a:r>
            <a:r>
              <a:rPr lang="ru-RU" sz="1500" dirty="0" err="1">
                <a:solidFill>
                  <a:schemeClr val="tx1"/>
                </a:solidFill>
                <a:latin typeface="Georgia" pitchFamily="18" charset="0"/>
              </a:rPr>
              <a:t>нм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 со спектральным разрешением лучше 1.0 A и адаптирован к научным исследованиям, в производственных процессах – для контроля качества входного сырья и конечного продукта, в химической промышленности, для контроля качества продуктов и степени их чистоты и др.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81128"/>
            <a:ext cx="547260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Georgia" pitchFamily="18" charset="0"/>
              </a:rPr>
              <a:t>Оснащена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СФ-56 -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УВИ-спектрофотометром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с приставкой диффузионного отражения ПДО-6</a:t>
            </a:r>
          </a:p>
          <a:p>
            <a:pPr lvl="0" algn="just"/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Прибор предназначен для автоматического однократного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многократного выполнения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измерений для одного или нескольких образцов на заданных оператором длинах </a:t>
            </a: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волн; сканирования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заданных участков </a:t>
            </a: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спектра; проведения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кинетических </a:t>
            </a: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измерений; определения концентраций; математической обработки </a:t>
            </a:r>
            <a:r>
              <a:rPr lang="ru-RU" sz="1500" dirty="0">
                <a:solidFill>
                  <a:schemeClr val="tx1"/>
                </a:solidFill>
                <a:latin typeface="Georgia" pitchFamily="18" charset="0"/>
              </a:rPr>
              <a:t>результатов измерений, в том числе определение скорости реакции и расчет цветовых характеристик исследуемых объектов.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" name="Рисунок 8" descr="http://ckpac.dgu.ru/pic/lab3/specor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2"/>
          <a:stretch/>
        </p:blipFill>
        <p:spPr bwMode="auto">
          <a:xfrm>
            <a:off x="251520" y="1124744"/>
            <a:ext cx="3240360" cy="2808312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4098" name="Picture 2" descr="C:\Users\1\Desktop\Л\20160518_122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"/>
          <a:stretch/>
        </p:blipFill>
        <p:spPr bwMode="auto">
          <a:xfrm>
            <a:off x="5652120" y="4077072"/>
            <a:ext cx="334589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635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27</cp:revision>
  <dcterms:created xsi:type="dcterms:W3CDTF">2016-05-17T15:55:13Z</dcterms:created>
  <dcterms:modified xsi:type="dcterms:W3CDTF">2017-04-19T06:30:40Z</dcterms:modified>
</cp:coreProperties>
</file>