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3" r:id="rId8"/>
    <p:sldId id="276" r:id="rId9"/>
    <p:sldId id="277" r:id="rId10"/>
    <p:sldId id="274" r:id="rId11"/>
    <p:sldId id="275" r:id="rId12"/>
  </p:sldIdLst>
  <p:sldSz cx="20104100" cy="11309350"/>
  <p:notesSz cx="20104100" cy="113093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34" autoAdjust="0"/>
  </p:normalViewPr>
  <p:slideViewPr>
    <p:cSldViewPr>
      <p:cViewPr>
        <p:scale>
          <a:sx n="50" d="100"/>
          <a:sy n="50" d="100"/>
        </p:scale>
        <p:origin x="-1632" y="-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936377"/>
            <a:ext cx="1803532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11566123" y="1047087"/>
            <a:ext cx="8538210" cy="7333615"/>
            <a:chOff x="11566123" y="1047087"/>
            <a:chExt cx="8538210" cy="7333615"/>
          </a:xfrm>
        </p:grpSpPr>
        <p:sp>
          <p:nvSpPr>
            <p:cNvPr id="11" name="object 11"/>
            <p:cNvSpPr/>
            <p:nvPr/>
          </p:nvSpPr>
          <p:spPr>
            <a:xfrm>
              <a:off x="12830283" y="1108417"/>
              <a:ext cx="7273925" cy="7272655"/>
            </a:xfrm>
            <a:custGeom>
              <a:avLst/>
              <a:gdLst/>
              <a:ahLst/>
              <a:cxnLst/>
              <a:rect l="l" t="t" r="r" b="b"/>
              <a:pathLst>
                <a:path w="7273925" h="7272655">
                  <a:moveTo>
                    <a:pt x="7273809" y="0"/>
                  </a:moveTo>
                  <a:lnTo>
                    <a:pt x="5644561" y="0"/>
                  </a:lnTo>
                  <a:lnTo>
                    <a:pt x="5644561" y="2112050"/>
                  </a:lnTo>
                  <a:lnTo>
                    <a:pt x="2683876" y="2112050"/>
                  </a:lnTo>
                  <a:lnTo>
                    <a:pt x="2683876" y="3552080"/>
                  </a:lnTo>
                  <a:lnTo>
                    <a:pt x="12041" y="3552080"/>
                  </a:lnTo>
                  <a:lnTo>
                    <a:pt x="12041" y="5496115"/>
                  </a:lnTo>
                  <a:lnTo>
                    <a:pt x="0" y="5520125"/>
                  </a:lnTo>
                  <a:lnTo>
                    <a:pt x="2852373" y="5524093"/>
                  </a:lnTo>
                  <a:lnTo>
                    <a:pt x="2852373" y="7272155"/>
                  </a:lnTo>
                  <a:lnTo>
                    <a:pt x="7273809" y="7272155"/>
                  </a:lnTo>
                  <a:lnTo>
                    <a:pt x="7273809" y="0"/>
                  </a:lnTo>
                  <a:close/>
                </a:path>
              </a:pathLst>
            </a:custGeom>
            <a:solidFill>
              <a:srgbClr val="054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87065" y="1068029"/>
              <a:ext cx="6450330" cy="3185795"/>
            </a:xfrm>
            <a:custGeom>
              <a:avLst/>
              <a:gdLst/>
              <a:ahLst/>
              <a:cxnLst/>
              <a:rect l="l" t="t" r="r" b="b"/>
              <a:pathLst>
                <a:path w="6450330" h="3185795">
                  <a:moveTo>
                    <a:pt x="6450002" y="1705937"/>
                  </a:moveTo>
                  <a:lnTo>
                    <a:pt x="3354002" y="1705937"/>
                  </a:lnTo>
                  <a:lnTo>
                    <a:pt x="3354002" y="3185295"/>
                  </a:lnTo>
                  <a:lnTo>
                    <a:pt x="0" y="3185295"/>
                  </a:lnTo>
                  <a:lnTo>
                    <a:pt x="0" y="990912"/>
                  </a:lnTo>
                  <a:lnTo>
                    <a:pt x="5136545" y="990912"/>
                  </a:lnTo>
                  <a:lnTo>
                    <a:pt x="5136545" y="0"/>
                  </a:lnTo>
                  <a:lnTo>
                    <a:pt x="6445112" y="0"/>
                  </a:lnTo>
                  <a:lnTo>
                    <a:pt x="6450002" y="1705937"/>
                  </a:lnTo>
                  <a:close/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658265" y="8824952"/>
            <a:ext cx="3446145" cy="1437005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E21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060726"/>
            <a:ext cx="1600200" cy="1600200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984250" y="3692934"/>
            <a:ext cx="92202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ysClr val="windowText" lastClr="000000"/>
                </a:solidFill>
              </a:rPr>
              <a:t>Разработка обучающей онлайн площадки с применением VR-технологий с целью повышения качества усвоения информации</a:t>
            </a:r>
            <a:endParaRPr lang="ru-RU" sz="4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984250" y="9159875"/>
            <a:ext cx="125730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0543E8"/>
                </a:solidFill>
              </a:rPr>
              <a:t>Фокус-группа №5 «Разработка и проектирование интеллектуальных информационных технологий управления сложными объектами»</a:t>
            </a:r>
            <a:endParaRPr lang="ru-RU" sz="2800" kern="0" dirty="0">
              <a:solidFill>
                <a:srgbClr val="0543E8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15" y="700520"/>
            <a:ext cx="2362200" cy="6199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53" y="2403150"/>
            <a:ext cx="2945577" cy="13817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755" y="700520"/>
            <a:ext cx="1643176" cy="8157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5140734"/>
            <a:ext cx="4633221" cy="520271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4812230" y="5790767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7860230" y="9267982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 smtClean="0">
                <a:solidFill>
                  <a:schemeClr val="bg1"/>
                </a:solidFill>
              </a:rPr>
              <a:t>2022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Команда проекта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000" dirty="0" smtClean="0">
                <a:highlight>
                  <a:srgbClr val="FFFF00"/>
                </a:highlight>
                <a:latin typeface="Times New Roman"/>
                <a:ea typeface="Calibri"/>
              </a:rPr>
              <a:t>Указать в том числе </a:t>
            </a:r>
            <a:r>
              <a:rPr lang="ru-RU" sz="4000" dirty="0">
                <a:highlight>
                  <a:srgbClr val="FFFF00"/>
                </a:highlight>
                <a:latin typeface="Times New Roman"/>
                <a:ea typeface="Calibri"/>
              </a:rPr>
              <a:t>контактную информацию</a:t>
            </a:r>
            <a:r>
              <a:rPr lang="ru-RU" sz="4000" dirty="0" smtClean="0">
                <a:latin typeface="Times New Roman"/>
                <a:ea typeface="Calibri"/>
              </a:rPr>
              <a:t>. </a:t>
            </a:r>
            <a:r>
              <a:rPr lang="ru-RU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  <a:endParaRPr lang="ru-RU" sz="4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Times New Roman"/>
                <a:ea typeface="Calibri"/>
              </a:rPr>
              <a:t> 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11566123" y="1047087"/>
            <a:ext cx="8538210" cy="7333615"/>
            <a:chOff x="11566123" y="1047087"/>
            <a:chExt cx="8538210" cy="7333615"/>
          </a:xfrm>
        </p:grpSpPr>
        <p:sp>
          <p:nvSpPr>
            <p:cNvPr id="11" name="object 11"/>
            <p:cNvSpPr/>
            <p:nvPr/>
          </p:nvSpPr>
          <p:spPr>
            <a:xfrm>
              <a:off x="12830283" y="1108417"/>
              <a:ext cx="7273925" cy="7272655"/>
            </a:xfrm>
            <a:custGeom>
              <a:avLst/>
              <a:gdLst/>
              <a:ahLst/>
              <a:cxnLst/>
              <a:rect l="l" t="t" r="r" b="b"/>
              <a:pathLst>
                <a:path w="7273925" h="7272655">
                  <a:moveTo>
                    <a:pt x="7273809" y="0"/>
                  </a:moveTo>
                  <a:lnTo>
                    <a:pt x="5644561" y="0"/>
                  </a:lnTo>
                  <a:lnTo>
                    <a:pt x="5644561" y="2112050"/>
                  </a:lnTo>
                  <a:lnTo>
                    <a:pt x="2683876" y="2112050"/>
                  </a:lnTo>
                  <a:lnTo>
                    <a:pt x="2683876" y="3552080"/>
                  </a:lnTo>
                  <a:lnTo>
                    <a:pt x="12041" y="3552080"/>
                  </a:lnTo>
                  <a:lnTo>
                    <a:pt x="12041" y="5496115"/>
                  </a:lnTo>
                  <a:lnTo>
                    <a:pt x="0" y="5520125"/>
                  </a:lnTo>
                  <a:lnTo>
                    <a:pt x="2852373" y="5524093"/>
                  </a:lnTo>
                  <a:lnTo>
                    <a:pt x="2852373" y="7272155"/>
                  </a:lnTo>
                  <a:lnTo>
                    <a:pt x="7273809" y="7272155"/>
                  </a:lnTo>
                  <a:lnTo>
                    <a:pt x="7273809" y="0"/>
                  </a:lnTo>
                  <a:close/>
                </a:path>
              </a:pathLst>
            </a:custGeom>
            <a:solidFill>
              <a:srgbClr val="054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87065" y="1068029"/>
              <a:ext cx="6450330" cy="3185795"/>
            </a:xfrm>
            <a:custGeom>
              <a:avLst/>
              <a:gdLst/>
              <a:ahLst/>
              <a:cxnLst/>
              <a:rect l="l" t="t" r="r" b="b"/>
              <a:pathLst>
                <a:path w="6450330" h="3185795">
                  <a:moveTo>
                    <a:pt x="6450002" y="1705937"/>
                  </a:moveTo>
                  <a:lnTo>
                    <a:pt x="3354002" y="1705937"/>
                  </a:lnTo>
                  <a:lnTo>
                    <a:pt x="3354002" y="3185295"/>
                  </a:lnTo>
                  <a:lnTo>
                    <a:pt x="0" y="3185295"/>
                  </a:lnTo>
                  <a:lnTo>
                    <a:pt x="0" y="990912"/>
                  </a:lnTo>
                  <a:lnTo>
                    <a:pt x="5136545" y="990912"/>
                  </a:lnTo>
                  <a:lnTo>
                    <a:pt x="5136545" y="0"/>
                  </a:lnTo>
                  <a:lnTo>
                    <a:pt x="6445112" y="0"/>
                  </a:lnTo>
                  <a:lnTo>
                    <a:pt x="6450002" y="1705937"/>
                  </a:lnTo>
                  <a:close/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658265" y="8824952"/>
            <a:ext cx="3446145" cy="1437005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E21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060726"/>
            <a:ext cx="1600200" cy="1600200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1136650" y="5108308"/>
            <a:ext cx="8559800" cy="39154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kern="0" dirty="0" smtClean="0">
                <a:solidFill>
                  <a:sysClr val="windowText" lastClr="000000"/>
                </a:solidFill>
              </a:rPr>
              <a:t>Спасибо за внимание!</a:t>
            </a:r>
            <a:endParaRPr lang="ru-RU" sz="6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15" y="700520"/>
            <a:ext cx="2362200" cy="6199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53" y="2403150"/>
            <a:ext cx="2945577" cy="13817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755" y="700520"/>
            <a:ext cx="1643176" cy="8157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5140734"/>
            <a:ext cx="4633221" cy="520271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4812230" y="5790767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7860230" y="9267982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 smtClean="0">
                <a:solidFill>
                  <a:schemeClr val="bg1"/>
                </a:solidFill>
              </a:rPr>
              <a:t>2022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Проблема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 smtClean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(Почему </a:t>
            </a:r>
            <a:r>
              <a:rPr lang="ru-RU" sz="28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именно сейчас ваше решение будет актуально, на фоне остальных? Что обострило актуальность вашего проекта? В чём заключается проблема, которую вы собираетесь решить с помощью своего проекта? 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надпись,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Решение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Сформулировать предлагаемое решение (конечный продукт), предоставить информацию по продукту, который будет создан и реализован. Необходимо использовать фотографии продукта и/или схемы, поясняющие ключевые инновационные моменты.  Отметить ожидаемый способ коммерциализации предлагаемого к разработке продукта/технологии:</a:t>
            </a:r>
            <a:b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· создание нового предприятия по производству инновационной продукции;</a:t>
            </a:r>
            <a:b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· организация производства инновационной продукции на дейст­вующем предприятии;</a:t>
            </a:r>
            <a:b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· техническое перевооружение действующего пред­приятия по производству инновационной продукции;</a:t>
            </a:r>
            <a:b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· другое (указать, что именно</a:t>
            </a:r>
            <a:r>
              <a:rPr lang="ru-RU" sz="2400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).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надпись, 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endParaRPr lang="ru-RU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Научная новизна идеи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>
                <a:highlight>
                  <a:srgbClr val="FFFF00"/>
                </a:highlight>
                <a:latin typeface="Times New Roman"/>
                <a:ea typeface="Calibri"/>
              </a:rPr>
              <a:t>Привести обоснование научной новизны идеи, отразить научные исследования, в результате которых она возникла, а также условия, необходимые для ее реализации. Пояснить, имеется ли доступ к оборудованию для проведения НИР, экспериментальной базе для проведения испытаний. Указать, какой научно-технический задел по проекту имеется на данный момент</a:t>
            </a:r>
            <a:r>
              <a:rPr lang="ru-RU" sz="3600" dirty="0" smtClean="0">
                <a:highlight>
                  <a:srgbClr val="FFFF00"/>
                </a:highlight>
                <a:latin typeface="Times New Roman"/>
                <a:ea typeface="Calibri"/>
              </a:rPr>
              <a:t>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94488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Техническая значимость идеи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Раскрыть техническую значимость идеи (преимущества перед существующими аналогами), представить сравнительный анализ продукта с существующими аналогичными способами решения проблемы, обозначить преимущества и недостатки, отметить, в чем проявляется решающее влияние идеи на развитие современной техники и технологий</a:t>
            </a:r>
            <a:r>
              <a:rPr lang="ru-RU" sz="3200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94488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Перспективы коммерциализации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Обозначить перспективы коммерциализации результата НИР (потенциальные сферы применения и конкретный потребитель), представить результаты оценки рынка для создаваемого продукта. Обозначить потенциального потребителя, наличие рисков коммерциализации и меры их снижения, наличие конкурентов, дать информацию о ценах на продукт и на продукцию конкурентов, указать себестоимость продукта, объем рынка</a:t>
            </a:r>
            <a:r>
              <a:rPr lang="ru-RU" sz="3200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a typeface="Calibri"/>
              <a:cs typeface="Times New Roman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План реализации </a:t>
            </a:r>
            <a:r>
              <a:rPr lang="ru-RU" sz="4800" b="1" kern="0" dirty="0" err="1" smtClean="0">
                <a:solidFill>
                  <a:srgbClr val="0543E8"/>
                </a:solidFill>
              </a:rPr>
              <a:t>стартап</a:t>
            </a:r>
            <a:r>
              <a:rPr lang="ru-RU" sz="4800" b="1" kern="0" dirty="0" smtClean="0">
                <a:solidFill>
                  <a:srgbClr val="0543E8"/>
                </a:solidFill>
              </a:rPr>
              <a:t>-проекта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Представить план реализации идеи в конечный продукт, т.е. от начальной стадии (идеи) до готового продукта (работоспособной технологии) с указанием временных и финансовых затрат. Кратко обозначить направление использования инвестиций. Важно четко понимать сроки превращения идеи в конечный продукт и выхода его на рынок</a:t>
            </a:r>
            <a:r>
              <a:rPr lang="ru-RU" sz="3200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После заполнения этого слайда, удалите надпись, выделенную желтым!)</a:t>
            </a:r>
            <a:endParaRPr lang="ru-RU" sz="3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49" y="701675"/>
            <a:ext cx="15925801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Меры по защите прав на интеллектуальную собственность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200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Calibri"/>
              </a:rPr>
              <a:t>Опционально! Если нет необходимости, можно удалить слайд! </a:t>
            </a:r>
            <a:r>
              <a:rPr lang="ru-RU" sz="2800" dirty="0" smtClean="0">
                <a:highlight>
                  <a:srgbClr val="FFFF00"/>
                </a:highlight>
                <a:latin typeface="Times New Roman"/>
                <a:ea typeface="Calibri"/>
              </a:rPr>
              <a:t>Обозначить </a:t>
            </a:r>
            <a:r>
              <a:rPr lang="ru-RU" sz="2800" dirty="0">
                <a:highlight>
                  <a:srgbClr val="FFFF00"/>
                </a:highlight>
                <a:latin typeface="Times New Roman"/>
                <a:ea typeface="Calibri"/>
              </a:rPr>
              <a:t>необходимые меры по защите прав на интеллектуальную собственность, что необходимо защитить в проекте (патент на изобретение/ полезную модель/ промышленный образец/ свидетельство о регистрации программы для ЭВМ и др. Обозначить необходимость лицензирования и сертификации заявленного продукта. На кого будут оформлены права на ИС. Продемонстрировать документы, подтверждающие права на ИС, если таковые </a:t>
            </a:r>
            <a:r>
              <a:rPr lang="ru-RU" sz="2800" dirty="0" smtClean="0">
                <a:highlight>
                  <a:srgbClr val="FFFF00"/>
                </a:highlight>
                <a:latin typeface="Times New Roman"/>
                <a:ea typeface="Calibri"/>
              </a:rPr>
              <a:t>имеются. </a:t>
            </a:r>
            <a:r>
              <a:rPr lang="ru-RU" sz="24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  <a:endParaRPr lang="ru-RU" sz="2800" dirty="0" smtClean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79629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 smtClean="0">
                <a:solidFill>
                  <a:srgbClr val="0543E8"/>
                </a:solidFill>
              </a:rPr>
              <a:t>Целевая аудитория</a:t>
            </a:r>
            <a:endParaRPr lang="ru-RU" sz="4800" b="1" kern="0" dirty="0">
              <a:solidFill>
                <a:srgbClr val="0543E8"/>
              </a:solidFill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5345214" y="6551295"/>
            <a:ext cx="4758886" cy="4758055"/>
          </a:xfrm>
          <a:custGeom>
            <a:avLst/>
            <a:gdLst/>
            <a:ahLst/>
            <a:cxnLst/>
            <a:rect l="l" t="t" r="r" b="b"/>
            <a:pathLst>
              <a:path w="7273925" h="7272655">
                <a:moveTo>
                  <a:pt x="7273809" y="0"/>
                </a:moveTo>
                <a:lnTo>
                  <a:pt x="5644561" y="0"/>
                </a:lnTo>
                <a:lnTo>
                  <a:pt x="5644561" y="2112050"/>
                </a:lnTo>
                <a:lnTo>
                  <a:pt x="2683876" y="2112050"/>
                </a:lnTo>
                <a:lnTo>
                  <a:pt x="2683876" y="3552080"/>
                </a:lnTo>
                <a:lnTo>
                  <a:pt x="12041" y="3552080"/>
                </a:lnTo>
                <a:lnTo>
                  <a:pt x="12041" y="5496115"/>
                </a:lnTo>
                <a:lnTo>
                  <a:pt x="0" y="5520125"/>
                </a:lnTo>
                <a:lnTo>
                  <a:pt x="2852373" y="5524093"/>
                </a:lnTo>
                <a:lnTo>
                  <a:pt x="2852373" y="7272155"/>
                </a:lnTo>
                <a:lnTo>
                  <a:pt x="7273809" y="7272155"/>
                </a:lnTo>
                <a:lnTo>
                  <a:pt x="7273809" y="0"/>
                </a:lnTo>
                <a:close/>
              </a:path>
            </a:pathLst>
          </a:custGeom>
          <a:solidFill>
            <a:srgbClr val="0543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9142095"/>
            <a:ext cx="2654360" cy="29806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6681450" y="9568832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 smtClean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0" y="-822066"/>
            <a:ext cx="5117460" cy="2069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0" y="9440157"/>
            <a:ext cx="5117460" cy="206984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225550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Указать, кому потенциально интересен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продемонстрировать имеющиеся намерения в виде письма от инвестора.</a:t>
            </a:r>
            <a:endParaRPr lang="ru-RU" sz="2400" dirty="0">
              <a:ea typeface="Calibri"/>
              <a:cs typeface="Times New Roman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этого слайда, удалите надпись, выделенную желтым!)</a:t>
            </a:r>
            <a:endParaRPr lang="ru-RU" sz="2800" dirty="0" smtClean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024549" y="3690620"/>
            <a:ext cx="8712835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kern="0" dirty="0" smtClean="0">
                <a:solidFill>
                  <a:sysClr val="windowText" lastClr="000000"/>
                </a:solidFill>
              </a:rPr>
              <a:t>текст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561</Words>
  <Application>Microsoft Office PowerPoint</Application>
  <PresentationFormat>Произвольный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Визуальный  стиль Платформа университетского  технологического предпринимательства</dc:title>
  <dc:creator>Dima Gusev</dc:creator>
  <cp:lastModifiedBy>Гость</cp:lastModifiedBy>
  <cp:revision>12</cp:revision>
  <dcterms:created xsi:type="dcterms:W3CDTF">2022-06-08T08:32:52Z</dcterms:created>
  <dcterms:modified xsi:type="dcterms:W3CDTF">2022-11-23T10:26:45Z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2022-06-08T00:00:00Z</vt:filetime>
  </property>
</Properties>
</file>